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6" r:id="rId25"/>
    <p:sldId id="287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9" r:id="rId34"/>
    <p:sldId id="300" r:id="rId35"/>
    <p:sldId id="301" r:id="rId36"/>
    <p:sldId id="302" r:id="rId37"/>
    <p:sldId id="303" r:id="rId38"/>
    <p:sldId id="304" r:id="rId39"/>
    <p:sldId id="487" r:id="rId40"/>
    <p:sldId id="507" r:id="rId41"/>
    <p:sldId id="508" r:id="rId42"/>
    <p:sldId id="509" r:id="rId43"/>
    <p:sldId id="511" r:id="rId44"/>
    <p:sldId id="538" r:id="rId45"/>
    <p:sldId id="541" r:id="rId46"/>
    <p:sldId id="540" r:id="rId47"/>
    <p:sldId id="470" r:id="rId48"/>
    <p:sldId id="505" r:id="rId49"/>
    <p:sldId id="512" r:id="rId50"/>
    <p:sldId id="506" r:id="rId51"/>
    <p:sldId id="265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7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79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13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890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712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81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69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25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63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47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066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703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831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58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761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1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597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6380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978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273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510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370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06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369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0934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9257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686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279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113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e05b0e5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25e05b0e5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125e05b0e5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6360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022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7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26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2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6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29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e05b0e5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25e05b0e52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25e05b0e5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ac92fbc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3eac92fbc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eac92fbc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068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58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user_guid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246608" y="1462025"/>
            <a:ext cx="11500892" cy="1008012"/>
            <a:chOff x="259308" y="420625"/>
            <a:chExt cx="11500892" cy="1008012"/>
          </a:xfrm>
        </p:grpSpPr>
        <p:sp>
          <p:nvSpPr>
            <p:cNvPr id="90" name="Google Shape;90;p1"/>
            <p:cNvSpPr/>
            <p:nvPr/>
          </p:nvSpPr>
          <p:spPr>
            <a:xfrm>
              <a:off x="259308" y="42062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259308" y="1000237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en-US"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Analysis and Visualization using Pandas and Matplotlib</a:t>
              </a:r>
              <a:endParaRPr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246608" y="4334618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</a:t>
            </a:r>
            <a:r>
              <a:rPr lang="en-US" dirty="0">
                <a:ea typeface="Calibri"/>
              </a:rPr>
              <a:t>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19304FC-7A9F-60FE-73BC-DF85B8AC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4" y="1130996"/>
            <a:ext cx="8027130" cy="512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E2CF-0F9C-C72D-7C44-CAFDC22C3F7F}"/>
              </a:ext>
            </a:extLst>
          </p:cNvPr>
          <p:cNvSpPr txBox="1"/>
          <p:nvPr/>
        </p:nvSpPr>
        <p:spPr>
          <a:xfrm>
            <a:off x="2347784" y="1525854"/>
            <a:ext cx="1519881" cy="531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A99770-4E29-9864-E758-5930CE14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1325839"/>
            <a:ext cx="8331200" cy="62865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5D803D7-A802-8A67-1F48-E463786B2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2321119"/>
            <a:ext cx="4224352" cy="3972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CC4420-7657-ECB6-8981-6874651C7585}"/>
              </a:ext>
            </a:extLst>
          </p:cNvPr>
          <p:cNvSpPr txBox="1"/>
          <p:nvPr/>
        </p:nvSpPr>
        <p:spPr>
          <a:xfrm>
            <a:off x="779636" y="1340103"/>
            <a:ext cx="13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read_csv</a:t>
            </a:r>
            <a:r>
              <a:rPr lang="en-US" sz="20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6316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Descriptive Statistics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capabilities of Pandas for performing statistical analysis on data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frequently used functions such as describe()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other statistical functions in Pandas, which is constantly evolving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46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CBD63-345B-9834-3480-1A10089EC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4" y="971550"/>
            <a:ext cx="11583242" cy="865342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841A7D2-A3E8-1CE7-7847-3BBF41F3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3" y="2011490"/>
            <a:ext cx="4870795" cy="34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63D4A-C212-54A0-C5EB-85604F210407}"/>
              </a:ext>
            </a:extLst>
          </p:cNvPr>
          <p:cNvSpPr txBox="1"/>
          <p:nvPr/>
        </p:nvSpPr>
        <p:spPr>
          <a:xfrm>
            <a:off x="424254" y="1260389"/>
            <a:ext cx="970828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General </a:t>
            </a:r>
            <a:r>
              <a:rPr lang="en-US" sz="2000" dirty="0" err="1"/>
              <a:t>functax</a:t>
            </a:r>
            <a:r>
              <a:rPr lang="en-US" sz="2000" dirty="0"/>
              <a:t> for calling these function is </a:t>
            </a:r>
            <a:r>
              <a:rPr lang="en-US" sz="2000" dirty="0" err="1"/>
              <a:t>data_frame.func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min()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=  max()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std()</a:t>
            </a:r>
          </a:p>
          <a:p>
            <a:r>
              <a:rPr lang="en-US" sz="2000" dirty="0"/>
              <a:t> 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mode()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median()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any()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all()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1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why there is a need to clean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data cleaning as an activity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key methods pandas provides for data cleaning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428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Real-world data is messy!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 in the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 data (e.g. negative values for age)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np.nan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value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4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B459EA7-07CF-013B-110E-CB02EF18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14" y="1236317"/>
            <a:ext cx="8284726" cy="5223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df.replace</a:t>
            </a:r>
            <a:r>
              <a:rPr 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760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df.dropna</a:t>
            </a:r>
            <a:r>
              <a:rPr lang="en-US" dirty="0"/>
              <a:t>()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D36DCB6-B847-4635-4C7C-24C32D52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49" y="1115632"/>
            <a:ext cx="9632594" cy="51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key plotting functions of Pandas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Recognize the ease of utilization of Pandas methods for visualization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92337" y="220659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468963" y="1156017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475116" y="1895419"/>
            <a:ext cx="11500800" cy="1020691"/>
            <a:chOff x="246608" y="1803100"/>
            <a:chExt cx="11500800" cy="102069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2395391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Matplotlib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Pandas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475116" y="2604924"/>
            <a:ext cx="11500892" cy="1020144"/>
            <a:chOff x="246608" y="1697279"/>
            <a:chExt cx="11500892" cy="1020144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Anaconda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47873" y="1697279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468963" y="1812298"/>
            <a:ext cx="11500892" cy="1895767"/>
            <a:chOff x="462600" y="2956434"/>
            <a:chExt cx="11500892" cy="1895767"/>
          </a:xfrm>
        </p:grpSpPr>
        <p:sp>
          <p:nvSpPr>
            <p:cNvPr id="110" name="Google Shape;110;p2"/>
            <p:cNvSpPr/>
            <p:nvPr/>
          </p:nvSpPr>
          <p:spPr>
            <a:xfrm>
              <a:off x="462600" y="2956434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Pandas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965887" y="442380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475116" y="3936487"/>
            <a:ext cx="11500892" cy="504226"/>
            <a:chOff x="246608" y="3298285"/>
            <a:chExt cx="11500892" cy="504226"/>
          </a:xfrm>
        </p:grpSpPr>
        <p:sp>
          <p:nvSpPr>
            <p:cNvPr id="113" name="Google Shape;113;p2"/>
            <p:cNvSpPr/>
            <p:nvPr/>
          </p:nvSpPr>
          <p:spPr>
            <a:xfrm>
              <a:off x="246608" y="329828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5: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747873" y="337411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6458319" y="59878"/>
            <a:ext cx="5733681" cy="447215"/>
            <a:chOff x="4874610" y="618776"/>
            <a:chExt cx="5733681" cy="447215"/>
          </a:xfrm>
        </p:grpSpPr>
        <p:sp>
          <p:nvSpPr>
            <p:cNvPr id="116" name="Google Shape;116;p2"/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874610" y="633909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df.plot.bar</a:t>
            </a:r>
            <a:r>
              <a:rPr lang="en-US" dirty="0"/>
              <a:t>()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0C24D70-4BE9-1144-15DB-EF1C55D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63" y="1531096"/>
            <a:ext cx="9764089" cy="455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df.plot.box</a:t>
            </a:r>
            <a:r>
              <a:rPr lang="en-US" dirty="0"/>
              <a:t>()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F524E9E-6FA0-A1E2-8087-F6C9B94E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26" y="1633395"/>
            <a:ext cx="9930714" cy="48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8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</a:t>
            </a:r>
            <a:r>
              <a:rPr lang="en-US" dirty="0"/>
              <a:t>()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FF973B-EC27-0835-8C19-16446032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85" y="1223319"/>
            <a:ext cx="9737639" cy="49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Handpick data (rows or columns)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Pandas methods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or Delete rows or columns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aggregation operations / group by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4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D68F947-084C-2E88-2CCB-36DA3C30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34" y="996512"/>
            <a:ext cx="8483600" cy="560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out columns:</a:t>
            </a:r>
          </a:p>
        </p:txBody>
      </p:sp>
    </p:spTree>
    <p:extLst>
      <p:ext uri="{BB962C8B-B14F-4D97-AF65-F5344CB8AC3E}">
        <p14:creationId xmlns:p14="http://schemas.microsoft.com/office/powerpoint/2010/main" val="65296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out rows: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0244E7-4F10-D670-1C98-E15EA2B3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276" y="1103586"/>
            <a:ext cx="9118074" cy="52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new row: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A30EEAB-9DAC-65C9-3333-B54AC8DC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10" y="901700"/>
            <a:ext cx="8724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row: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CE24A3D-A861-D18C-629E-C88C9F04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45" y="826575"/>
            <a:ext cx="93472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8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column: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419DD5E-24C1-F4DF-E7F9-4FB12B06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540" y="826575"/>
            <a:ext cx="90932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5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that data is usually distributed across different locations and tables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data from distinct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obtain the big picture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Distinguish among different ways to combine datasets</a:t>
            </a: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09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data analysis and manipulation tool in Python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value of Pandas to Data Science in Python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the key data structures of Pandas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Page: </a:t>
            </a:r>
            <a:r>
              <a:rPr lang="en-US" sz="2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https://pandas.pydata.org/docs/user_guide/index.html</a:t>
            </a:r>
            <a:endParaRPr sz="220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8ACCC3-1EB7-4BCA-DBA5-705FC791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5" y="1685815"/>
            <a:ext cx="5676900" cy="41275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6DD09F7-69DD-F682-C5FE-BA216270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5815"/>
            <a:ext cx="5918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9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30AD84C-CC2A-24BA-1B8C-260A72AA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81" y="1004793"/>
            <a:ext cx="5533646" cy="54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5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6424D44-479B-D6D6-FF2B-5C1659EA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76" y="1575732"/>
            <a:ext cx="6623574" cy="45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15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619CD5-817E-B396-0CFE-C4BCD61ADE67}"/>
              </a:ext>
            </a:extLst>
          </p:cNvPr>
          <p:cNvSpPr txBox="1"/>
          <p:nvPr/>
        </p:nvSpPr>
        <p:spPr>
          <a:xfrm>
            <a:off x="156026" y="2326525"/>
            <a:ext cx="1854662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read_csv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convert CSV file to Pandas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Dataframe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7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61079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76999" y="5062331"/>
            <a:ext cx="2078616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78DEDA-75DC-B6BE-98E9-4BB09C868796}"/>
              </a:ext>
            </a:extLst>
          </p:cNvPr>
          <p:cNvSpPr txBox="1"/>
          <p:nvPr/>
        </p:nvSpPr>
        <p:spPr>
          <a:xfrm>
            <a:off x="4869881" y="2151289"/>
            <a:ext cx="2160827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Detection: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isnull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(), any()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Cleaning: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dropna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1131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9BD119-E312-77FE-EC46-05366E5E294F}"/>
              </a:ext>
            </a:extLst>
          </p:cNvPr>
          <p:cNvSpPr txBox="1"/>
          <p:nvPr/>
        </p:nvSpPr>
        <p:spPr>
          <a:xfrm>
            <a:off x="9397205" y="2541969"/>
            <a:ext cx="117427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Describe()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Any(), all()</a:t>
            </a:r>
          </a:p>
        </p:txBody>
      </p:sp>
    </p:spTree>
    <p:extLst>
      <p:ext uri="{BB962C8B-B14F-4D97-AF65-F5344CB8AC3E}">
        <p14:creationId xmlns:p14="http://schemas.microsoft.com/office/powerpoint/2010/main" val="3504859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5034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519333" y="5062331"/>
            <a:ext cx="20362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5BEE25-A7B9-ED8E-0988-25FA573A9E2C}"/>
              </a:ext>
            </a:extLst>
          </p:cNvPr>
          <p:cNvSpPr txBox="1"/>
          <p:nvPr/>
        </p:nvSpPr>
        <p:spPr>
          <a:xfrm>
            <a:off x="9470105" y="4452577"/>
            <a:ext cx="1350078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Inline plotting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Histograms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Boxplots</a:t>
            </a:r>
          </a:p>
        </p:txBody>
      </p:sp>
    </p:spTree>
    <p:extLst>
      <p:ext uri="{BB962C8B-B14F-4D97-AF65-F5344CB8AC3E}">
        <p14:creationId xmlns:p14="http://schemas.microsoft.com/office/powerpoint/2010/main" val="431376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72183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88103" y="5062331"/>
            <a:ext cx="206751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F620EA-AD5A-2839-BDDA-1B376927BA73}"/>
              </a:ext>
            </a:extLst>
          </p:cNvPr>
          <p:cNvSpPr txBox="1"/>
          <p:nvPr/>
        </p:nvSpPr>
        <p:spPr>
          <a:xfrm>
            <a:off x="5036888" y="4563502"/>
            <a:ext cx="1472184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Slicing columns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Filtering rows</a:t>
            </a:r>
          </a:p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Groupby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87488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526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8533" y="5062331"/>
            <a:ext cx="20870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0018F-E475-80DA-88B1-6406CB7737BD}"/>
              </a:ext>
            </a:extLst>
          </p:cNvPr>
          <p:cNvSpPr txBox="1"/>
          <p:nvPr/>
        </p:nvSpPr>
        <p:spPr>
          <a:xfrm>
            <a:off x="837018" y="4546615"/>
            <a:ext cx="968474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Concat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Append()</a:t>
            </a:r>
          </a:p>
        </p:txBody>
      </p:sp>
    </p:spTree>
    <p:extLst>
      <p:ext uri="{BB962C8B-B14F-4D97-AF65-F5344CB8AC3E}">
        <p14:creationId xmlns:p14="http://schemas.microsoft.com/office/powerpoint/2010/main" val="2748272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16" y="221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E7308-97DA-0144-A395-BECFEE2D50C9}"/>
              </a:ext>
            </a:extLst>
          </p:cNvPr>
          <p:cNvSpPr txBox="1"/>
          <p:nvPr/>
        </p:nvSpPr>
        <p:spPr>
          <a:xfrm>
            <a:off x="366516" y="143865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1. 2D plotting single line figure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7A7-9FBD-3247-A906-F86A42E55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/>
          <a:stretch/>
        </p:blipFill>
        <p:spPr>
          <a:xfrm>
            <a:off x="366516" y="1999939"/>
            <a:ext cx="10960967" cy="132674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A5E98E-8087-E649-829D-050B4568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9" r="1712"/>
          <a:stretch/>
        </p:blipFill>
        <p:spPr>
          <a:xfrm>
            <a:off x="366516" y="3581925"/>
            <a:ext cx="8425097" cy="11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e05b0e52_0_4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Using Pandas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Google Shape;146;g125e05b0e52_0_4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25e05b0e5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213" y="1079073"/>
            <a:ext cx="3642113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25e05b0e52_0_4"/>
          <p:cNvSpPr txBox="1"/>
          <p:nvPr/>
        </p:nvSpPr>
        <p:spPr>
          <a:xfrm>
            <a:off x="850875" y="22987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25e05b0e52_0_4"/>
          <p:cNvSpPr/>
          <p:nvPr/>
        </p:nvSpPr>
        <p:spPr>
          <a:xfrm>
            <a:off x="453625" y="1375400"/>
            <a:ext cx="4962900" cy="3338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variety support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transformation &amp; integration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25e05b0e52_0_4"/>
          <p:cNvPicPr preferRelativeResize="0"/>
          <p:nvPr/>
        </p:nvPicPr>
        <p:blipFill rotWithShape="1">
          <a:blip r:embed="rId4">
            <a:alphaModFix/>
          </a:blip>
          <a:srcRect l="1400" b="2695"/>
          <a:stretch/>
        </p:blipFill>
        <p:spPr>
          <a:xfrm>
            <a:off x="7627223" y="3954925"/>
            <a:ext cx="3642100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5e05b0e52_0_4"/>
          <p:cNvSpPr txBox="1"/>
          <p:nvPr/>
        </p:nvSpPr>
        <p:spPr>
          <a:xfrm>
            <a:off x="8657325" y="345580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 Series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25e05b0e52_0_4"/>
          <p:cNvSpPr txBox="1"/>
          <p:nvPr/>
        </p:nvSpPr>
        <p:spPr>
          <a:xfrm>
            <a:off x="8781300" y="633165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C817F-CF85-3F49-A67C-EA50EA017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12192000" cy="83004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82109B-C756-F24E-8931-04DDFF47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905000"/>
            <a:ext cx="59944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B18B5-FABA-3845-841B-CBA01B9E0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267373"/>
            <a:ext cx="11569262" cy="80634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5237169-E5D3-1446-BA88-4A2E424FD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2298649"/>
            <a:ext cx="5646113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146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A3E71-BE7D-5E4B-AB54-C149E7013140}"/>
              </a:ext>
            </a:extLst>
          </p:cNvPr>
          <p:cNvSpPr txBox="1"/>
          <p:nvPr/>
        </p:nvSpPr>
        <p:spPr>
          <a:xfrm>
            <a:off x="508000" y="1092200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2. Multiple lines on the same figure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B910D-7D42-5545-8826-48181A19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1614215"/>
            <a:ext cx="10778068" cy="121055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DB703C4-F727-E74D-910B-99FC858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3133031"/>
            <a:ext cx="5327487" cy="34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93" y="3651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C75F9-1D2B-9C4F-AF35-E472555C812A}"/>
              </a:ext>
            </a:extLst>
          </p:cNvPr>
          <p:cNvSpPr txBox="1"/>
          <p:nvPr/>
        </p:nvSpPr>
        <p:spPr>
          <a:xfrm>
            <a:off x="602593" y="131103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3. Save a figure to a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290AA-24E9-3043-AC07-DCAE0CB51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1871612"/>
            <a:ext cx="10971340" cy="94778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95806DC-EE5E-444E-945E-C70F52A9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3181253"/>
            <a:ext cx="4368800" cy="28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7837528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0E200-00A1-2764-61BA-92F28D133231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/user-information/user-guides/software-and-programming/anaconda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82859-5D59-7B10-F617-2E5CC057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0" y="2111600"/>
            <a:ext cx="6371095" cy="431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A34F1-0A29-5180-D1DC-42B12E728059}"/>
              </a:ext>
            </a:extLst>
          </p:cNvPr>
          <p:cNvSpPr txBox="1"/>
          <p:nvPr/>
        </p:nvSpPr>
        <p:spPr>
          <a:xfrm>
            <a:off x="7657941" y="3429000"/>
            <a:ext cx="27622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create -n 01-23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activate 01-23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salloc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mamba install python</a:t>
            </a:r>
          </a:p>
          <a:p>
            <a:r>
              <a:rPr lang="en-US" dirty="0">
                <a:latin typeface="Menlo" panose="020B060903080402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amba install pandas</a:t>
            </a:r>
          </a:p>
          <a:p>
            <a:r>
              <a:rPr lang="en-US" dirty="0">
                <a:latin typeface="Menlo" panose="020B0609030804020204" pitchFamily="49" charset="0"/>
              </a:rPr>
              <a:t>mamba install matplotlib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67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A6571-BB3A-DE3F-5AF8-05521CD3042B}"/>
              </a:ext>
            </a:extLst>
          </p:cNvPr>
          <p:cNvSpPr txBox="1"/>
          <p:nvPr/>
        </p:nvSpPr>
        <p:spPr>
          <a:xfrm>
            <a:off x="406400" y="984647"/>
            <a:ext cx="1158240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>
                <a:latin typeface="Source Sans Pro" panose="020B0503030403020204" pitchFamily="34" charset="0"/>
              </a:rPr>
              <a:t>A </a:t>
            </a:r>
            <a:r>
              <a:rPr lang="en-US" sz="1867" b="1" dirty="0" err="1">
                <a:latin typeface="Source Sans Pro" panose="020B0503030403020204" pitchFamily="34" charset="0"/>
              </a:rPr>
              <a:t>Jupyter</a:t>
            </a:r>
            <a:r>
              <a:rPr lang="en-US" sz="1867" b="1" dirty="0">
                <a:latin typeface="Source Sans Pro" panose="020B0503030403020204" pitchFamily="34" charset="0"/>
              </a:rPr>
              <a:t> kernel</a:t>
            </a:r>
            <a:r>
              <a:rPr lang="en-US" sz="1867" dirty="0">
                <a:latin typeface="Source Sans Pro" panose="020B0503030403020204" pitchFamily="34" charset="0"/>
              </a:rPr>
              <a:t> is a programming language-specific process that executes the code contained in a </a:t>
            </a:r>
            <a:r>
              <a:rPr lang="en-US" sz="1867" dirty="0" err="1">
                <a:latin typeface="Source Sans Pro" panose="020B0503030403020204" pitchFamily="34" charset="0"/>
              </a:rPr>
              <a:t>Jupyter</a:t>
            </a:r>
            <a:r>
              <a:rPr lang="en-US" sz="1867" dirty="0">
                <a:latin typeface="Source Sans Pro" panose="020B0503030403020204" pitchFamily="34" charset="0"/>
              </a:rPr>
              <a:t> notebook. </a:t>
            </a:r>
            <a:endParaRPr lang="en-US" sz="1867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199D6-B00C-983A-4500-E1EC8B83C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46422"/>
            <a:ext cx="7823200" cy="4646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B8001-F0EE-72D2-2010-79E94D8ED717}"/>
              </a:ext>
            </a:extLst>
          </p:cNvPr>
          <p:cNvSpPr txBox="1"/>
          <p:nvPr/>
        </p:nvSpPr>
        <p:spPr>
          <a:xfrm>
            <a:off x="8384088" y="2616201"/>
            <a:ext cx="3706312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</a:t>
            </a:r>
            <a:r>
              <a:rPr lang="en-US" sz="1867" dirty="0" err="1"/>
              <a:t>jupyter</a:t>
            </a:r>
            <a:r>
              <a:rPr lang="en-US" sz="1867" dirty="0"/>
              <a:t>-kernels</a:t>
            </a:r>
          </a:p>
        </p:txBody>
      </p:sp>
    </p:spTree>
    <p:extLst>
      <p:ext uri="{BB962C8B-B14F-4D97-AF65-F5344CB8AC3E}">
        <p14:creationId xmlns:p14="http://schemas.microsoft.com/office/powerpoint/2010/main" val="1103902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CAFD5-9C63-6E4E-834B-C492C4A31D3F}"/>
              </a:ext>
            </a:extLst>
          </p:cNvPr>
          <p:cNvSpPr txBox="1"/>
          <p:nvPr/>
        </p:nvSpPr>
        <p:spPr>
          <a:xfrm>
            <a:off x="203200" y="1371986"/>
            <a:ext cx="6096000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carc-ondemand.usc.edu</a:t>
            </a:r>
            <a:endParaRPr lang="en-US" sz="1867" dirty="0"/>
          </a:p>
        </p:txBody>
      </p:sp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92BAF65-128B-944C-8192-FCFFB74AA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5857766" y="1939357"/>
            <a:ext cx="5994400" cy="445828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4F8262-E479-B341-BFC4-B91012CA5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939357"/>
            <a:ext cx="5283200" cy="46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95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DFE772-E7A0-7A46-AF78-6CF858D9A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036"/>
            <a:ext cx="12192000" cy="18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3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911CDF-6258-9C4A-AFB3-4D596E418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511"/>
            <a:ext cx="12192000" cy="1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6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5e05b0e52_0_17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g125e05b0e52_0_17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25e05b0e52_0_17"/>
          <p:cNvSpPr/>
          <p:nvPr/>
        </p:nvSpPr>
        <p:spPr>
          <a:xfrm>
            <a:off x="419600" y="1205998"/>
            <a:ext cx="7721100" cy="32398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1-dimensional labelled array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many data types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 labels -&gt; index (get and set values by index label)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45276-B00E-334F-B742-6D46A787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16785"/>
            <a:ext cx="9753600" cy="5441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98BC4-13C0-CC4C-A507-63B9FB08F0A3}"/>
              </a:ext>
            </a:extLst>
          </p:cNvPr>
          <p:cNvSpPr txBox="1"/>
          <p:nvPr/>
        </p:nvSpPr>
        <p:spPr>
          <a:xfrm>
            <a:off x="8128000" y="3124201"/>
            <a:ext cx="3657600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</a:t>
            </a:r>
            <a:r>
              <a:rPr lang="en-US" sz="1867" dirty="0" err="1"/>
              <a:t>hpc</a:t>
            </a:r>
            <a:r>
              <a:rPr lang="en-US" sz="1867" dirty="0"/>
              <a:t>-basics/discovery-resources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4ADE33-769C-5644-8E3A-51822871CE85}"/>
              </a:ext>
            </a:extLst>
          </p:cNvPr>
          <p:cNvSpPr/>
          <p:nvPr/>
        </p:nvSpPr>
        <p:spPr>
          <a:xfrm>
            <a:off x="7010400" y="3840405"/>
            <a:ext cx="1016000" cy="19819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8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420129" y="386811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D79A968-34F2-0784-6509-D156B100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9" y="1313773"/>
            <a:ext cx="11430001" cy="42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1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eac92fbc5_0_1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g13eac92fbc5_0_1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3eac92fbc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75" y="3769948"/>
            <a:ext cx="11887198" cy="59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3eac92fbc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5" y="4666282"/>
            <a:ext cx="2057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3eac92fbc5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01" y="1167886"/>
            <a:ext cx="11887198" cy="94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3eac92fbc5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75" y="2245289"/>
            <a:ext cx="14859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B07CA4F-34BB-38CB-1DAE-086F39CB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1" y="1218589"/>
            <a:ext cx="11353292" cy="16953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2FF96C1-1690-1BCA-54B5-F7832182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5" y="3135795"/>
            <a:ext cx="5403310" cy="1616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7057B-2EB5-30C6-FB9E-9DB2552C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7628"/>
            <a:ext cx="11217808" cy="103409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B699125E-1CC9-7D96-06E5-FC8081887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434478"/>
            <a:ext cx="3593485" cy="25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 Integration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efficient and easy to use methods that pandas provides for importing data into memory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functions such as ‘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for reading a CSV file into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Discuss about other data sources that pandas can directly import from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76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1126</Words>
  <Application>Microsoft Macintosh PowerPoint</Application>
  <PresentationFormat>Widescreen</PresentationFormat>
  <Paragraphs>384</Paragraphs>
  <Slides>51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Courier New</vt:lpstr>
      <vt:lpstr>Menlo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Matplotlib</vt:lpstr>
      <vt:lpstr>Matplotlib</vt:lpstr>
      <vt:lpstr>Matplotlib</vt:lpstr>
      <vt:lpstr>Matplotlib</vt:lpstr>
      <vt:lpstr>Matplotlib</vt:lpstr>
      <vt:lpstr>PowerPoint Presentation</vt:lpstr>
      <vt:lpstr>PowerPoint Presentation</vt:lpstr>
      <vt:lpstr>PowerPoint Presentation</vt:lpstr>
      <vt:lpstr>CARC Ondemand</vt:lpstr>
      <vt:lpstr>CARC Ondemand</vt:lpstr>
      <vt:lpstr>CARC Ondemand</vt:lpstr>
      <vt:lpstr>CARC Ondemand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34</cp:revision>
  <dcterms:created xsi:type="dcterms:W3CDTF">2022-01-11T02:05:25Z</dcterms:created>
  <dcterms:modified xsi:type="dcterms:W3CDTF">2023-01-28T00:36:22Z</dcterms:modified>
</cp:coreProperties>
</file>